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8" r:id="rId6"/>
    <p:sldId id="257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440E4"/>
    <a:srgbClr val="FF9900"/>
    <a:srgbClr val="FF3399"/>
    <a:srgbClr val="9900CC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10/30/2019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10/30/2019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10/30/2019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143" y="4960137"/>
            <a:ext cx="7772400" cy="146304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CC00CC"/>
                </a:solidFill>
                <a:latin typeface="Curlz MT" panose="04040404050702020202" pitchFamily="82" charset="0"/>
                <a:cs typeface="Mongolian Baiti" panose="03000500000000000000" pitchFamily="66" charset="0"/>
              </a:rPr>
              <a:t>Pont Du </a:t>
            </a:r>
            <a:r>
              <a:rPr lang="en-US" sz="6000" b="1" dirty="0" err="1" smtClean="0">
                <a:solidFill>
                  <a:srgbClr val="CC00CC"/>
                </a:solidFill>
                <a:latin typeface="Curlz MT" panose="04040404050702020202" pitchFamily="82" charset="0"/>
                <a:cs typeface="Mongolian Baiti" panose="03000500000000000000" pitchFamily="66" charset="0"/>
              </a:rPr>
              <a:t>gard</a:t>
            </a:r>
            <a:endParaRPr lang="en-US" sz="6000" b="1" dirty="0">
              <a:solidFill>
                <a:srgbClr val="CC00CC"/>
              </a:solidFill>
              <a:latin typeface="Curlz MT" panose="04040404050702020202" pitchFamily="82" charset="0"/>
              <a:cs typeface="Mongolian Baiti" panose="030005000000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3399"/>
                </a:solidFill>
                <a:latin typeface="Curlz MT" panose="04040404050702020202" pitchFamily="82" charset="0"/>
              </a:rPr>
              <a:t>By Alex</a:t>
            </a:r>
            <a:endParaRPr lang="en-US" sz="2800" dirty="0">
              <a:solidFill>
                <a:srgbClr val="FF3399"/>
              </a:solidFill>
              <a:latin typeface="Curlz MT" panose="04040404050702020202" pitchFamily="8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98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274">
        <p14:vortex dir="r"/>
      </p:transition>
    </mc:Choice>
    <mc:Fallback>
      <p:transition spd="slow" advTm="82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1.11111E-6 L 3.75E-6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657" y="4585064"/>
            <a:ext cx="3624943" cy="1937656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It was built in Southern France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It was built</a:t>
            </a:r>
            <a:r>
              <a:rPr lang="en-US" dirty="0"/>
              <a:t> </a:t>
            </a:r>
            <a:r>
              <a:rPr lang="en-US" dirty="0" smtClean="0"/>
              <a:t>around 19 BC and </a:t>
            </a:r>
            <a:r>
              <a:rPr lang="en-US" dirty="0" smtClean="0"/>
              <a:t>took </a:t>
            </a:r>
            <a:r>
              <a:rPr lang="en-US" dirty="0" smtClean="0"/>
              <a:t>15 years to build</a:t>
            </a:r>
            <a:r>
              <a:rPr lang="en-US" dirty="0" smtClean="0"/>
              <a:t>.  </a:t>
            </a:r>
            <a:r>
              <a:rPr lang="en-US" smtClean="0"/>
              <a:t>It is 2000 years old!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It is an aqueduct</a:t>
            </a:r>
            <a:endParaRPr lang="en-US" dirty="0"/>
          </a:p>
        </p:txBody>
      </p:sp>
      <p:pic>
        <p:nvPicPr>
          <p:cNvPr id="4" name="Picture 3" descr="File:Pont du Gard 04.jp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99"/>
            <a:ext cx="12331337" cy="422254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6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8514">
        <p14:glitter pattern="hexagon"/>
      </p:transition>
    </mc:Choice>
    <mc:Fallback>
      <p:transition spd="slow" advTm="85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2429" y="4943327"/>
            <a:ext cx="4898571" cy="1463040"/>
          </a:xfrm>
        </p:spPr>
        <p:txBody>
          <a:bodyPr/>
          <a:lstStyle/>
          <a:p>
            <a:r>
              <a:rPr lang="en-US" dirty="0" smtClean="0"/>
              <a:t>Length </a:t>
            </a:r>
            <a:br>
              <a:rPr lang="en-US" dirty="0" smtClean="0"/>
            </a:br>
            <a:r>
              <a:rPr lang="en-US" dirty="0" smtClean="0"/>
              <a:t>and height </a:t>
            </a:r>
            <a:endParaRPr lang="en-US" dirty="0"/>
          </a:p>
        </p:txBody>
      </p:sp>
      <p:pic>
        <p:nvPicPr>
          <p:cNvPr id="5" name="Picture Placeholder 4" descr="File:Pont du gard panoramique.jpg - Wikimedia Commons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r="70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9451" y="4943327"/>
            <a:ext cx="5815149" cy="146304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smtClean="0"/>
              <a:t>Height: 160 feet tall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smtClean="0"/>
              <a:t>Length: 902 feet long </a:t>
            </a:r>
            <a:endParaRPr lang="en-US" sz="32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2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919">
        <p14:vortex dir="r"/>
      </p:transition>
    </mc:Choice>
    <mc:Fallback xmlns="">
      <p:transition spd="slow" advTm="5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28" y="5103829"/>
            <a:ext cx="8216538" cy="1463040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E440E4"/>
                </a:solidFill>
                <a:latin typeface="Curlz MT" panose="04040404050702020202" pitchFamily="82" charset="0"/>
              </a:rPr>
              <a:t>Pont du </a:t>
            </a:r>
            <a:r>
              <a:rPr lang="en-US" b="1" i="1" dirty="0" err="1" smtClean="0">
                <a:solidFill>
                  <a:srgbClr val="E440E4"/>
                </a:solidFill>
                <a:latin typeface="Curlz MT" panose="04040404050702020202" pitchFamily="82" charset="0"/>
              </a:rPr>
              <a:t>gard</a:t>
            </a:r>
            <a:endParaRPr lang="en-US" b="1" i="1" dirty="0">
              <a:solidFill>
                <a:srgbClr val="E440E4"/>
              </a:solidFill>
              <a:latin typeface="Curlz MT" panose="04040404050702020202" pitchFamily="82" charset="0"/>
            </a:endParaRPr>
          </a:p>
        </p:txBody>
      </p:sp>
      <p:pic>
        <p:nvPicPr>
          <p:cNvPr id="5" name="Picture Placeholder 4" descr="File:Pont Du Gard.jpg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51966" y="5103829"/>
            <a:ext cx="3200400" cy="146304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32493"/>
      </p:ext>
    </p:extLst>
  </p:cSld>
  <p:clrMapOvr>
    <a:masterClrMapping/>
  </p:clrMapOvr>
  <p:transition spd="slow" advTm="571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1118181" cy="822960"/>
          </a:xfrm>
        </p:spPr>
        <p:txBody>
          <a:bodyPr/>
          <a:lstStyle/>
          <a:p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88575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Changyang</a:t>
            </a:r>
            <a:r>
              <a:rPr lang="en-US" dirty="0" smtClean="0"/>
              <a:t> Bridge in China is 691 feet shorter in length than The Pont du Gard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ength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885755"/>
          </a:xfrm>
        </p:spPr>
        <p:txBody>
          <a:bodyPr/>
          <a:lstStyle/>
          <a:p>
            <a:r>
              <a:rPr lang="en-US" dirty="0" smtClean="0"/>
              <a:t>The Pont du Gard is 691 feet longer than the </a:t>
            </a:r>
            <a:r>
              <a:rPr lang="en-US" dirty="0" err="1" smtClean="0"/>
              <a:t>Changyang</a:t>
            </a:r>
            <a:r>
              <a:rPr lang="en-US" dirty="0" smtClean="0"/>
              <a:t> Bridge in China.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0743" y="5634335"/>
            <a:ext cx="4487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The </a:t>
            </a:r>
            <a:r>
              <a:rPr lang="en-US" dirty="0" err="1" smtClean="0"/>
              <a:t>Changyang</a:t>
            </a:r>
            <a:r>
              <a:rPr lang="en-US" dirty="0" smtClean="0"/>
              <a:t> Bridge in China is</a:t>
            </a:r>
          </a:p>
          <a:p>
            <a:pPr algn="r"/>
            <a:r>
              <a:rPr lang="en-US" dirty="0" smtClean="0"/>
              <a:t>64.4 meters long (211 feet)</a:t>
            </a:r>
          </a:p>
          <a:p>
            <a:pPr algn="r"/>
            <a:r>
              <a:rPr lang="en-US" dirty="0" smtClean="0"/>
              <a:t>10.6 meters tall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70371" y="5634335"/>
            <a:ext cx="4487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Pont du Gard bridge in southern France is 902 feet long (274 meters)</a:t>
            </a:r>
          </a:p>
          <a:p>
            <a:r>
              <a:rPr lang="en-US" dirty="0" smtClean="0"/>
              <a:t>160 feet tall</a:t>
            </a:r>
            <a:endParaRPr lang="en-US" dirty="0"/>
          </a:p>
        </p:txBody>
      </p:sp>
      <p:pic>
        <p:nvPicPr>
          <p:cNvPr id="10" name="Picture 9" descr="File:Chengyang Yongji Bridge IMG 1367.jp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68" y="3603562"/>
            <a:ext cx="3367866" cy="1987170"/>
          </a:xfrm>
          <a:prstGeom prst="rect">
            <a:avLst/>
          </a:prstGeom>
        </p:spPr>
      </p:pic>
      <p:pic>
        <p:nvPicPr>
          <p:cNvPr id="11" name="Picture 10" descr="Gard Last minute rentals for your holidays with IHA direct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0"/>
          <a:stretch/>
        </p:blipFill>
        <p:spPr>
          <a:xfrm>
            <a:off x="6173702" y="3603562"/>
            <a:ext cx="3231490" cy="207437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50271"/>
      </p:ext>
    </p:extLst>
  </p:cSld>
  <p:clrMapOvr>
    <a:masterClrMapping/>
  </p:clrMapOvr>
  <p:transition spd="slow" advTm="486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9610" y="1554480"/>
            <a:ext cx="73935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9900CC"/>
                </a:solidFill>
                <a:latin typeface="Curlz MT" panose="04040404050702020202" pitchFamily="82" charset="0"/>
              </a:rPr>
              <a:t>Researched and </a:t>
            </a:r>
            <a:r>
              <a:rPr lang="en-US" sz="4400" b="1" i="1" dirty="0" smtClean="0">
                <a:solidFill>
                  <a:srgbClr val="9900CC"/>
                </a:solidFill>
                <a:latin typeface="Curlz MT" panose="04040404050702020202" pitchFamily="82" charset="0"/>
              </a:rPr>
              <a:t>Produced </a:t>
            </a:r>
            <a:r>
              <a:rPr lang="en-US" sz="4400" b="1" i="1" dirty="0" smtClean="0">
                <a:solidFill>
                  <a:srgbClr val="9900CC"/>
                </a:solidFill>
                <a:latin typeface="Curlz MT" panose="04040404050702020202" pitchFamily="82" charset="0"/>
              </a:rPr>
              <a:t>by</a:t>
            </a:r>
          </a:p>
          <a:p>
            <a:pPr algn="ctr"/>
            <a:r>
              <a:rPr lang="en-US" sz="4400" b="1" i="1" dirty="0" smtClean="0">
                <a:solidFill>
                  <a:srgbClr val="9900CC"/>
                </a:solidFill>
                <a:latin typeface="Curlz MT" panose="04040404050702020202" pitchFamily="82" charset="0"/>
              </a:rPr>
              <a:t>Alex</a:t>
            </a:r>
          </a:p>
          <a:p>
            <a:pPr algn="ctr"/>
            <a:r>
              <a:rPr lang="en-US" sz="4400" b="1" i="1" dirty="0" smtClean="0">
                <a:solidFill>
                  <a:srgbClr val="9900CC"/>
                </a:solidFill>
                <a:latin typeface="Curlz MT" panose="04040404050702020202" pitchFamily="82" charset="0"/>
              </a:rPr>
              <a:t>Buck Lake </a:t>
            </a:r>
            <a:r>
              <a:rPr lang="en-US" sz="4400" b="1" i="1" dirty="0" smtClean="0">
                <a:solidFill>
                  <a:srgbClr val="9900CC"/>
                </a:solidFill>
                <a:latin typeface="Curlz MT" panose="04040404050702020202" pitchFamily="82" charset="0"/>
              </a:rPr>
              <a:t>Elementary</a:t>
            </a:r>
            <a:endParaRPr lang="en-US" sz="4400" b="1" i="1" dirty="0" smtClean="0">
              <a:solidFill>
                <a:srgbClr val="9900CC"/>
              </a:solidFill>
              <a:latin typeface="Curlz MT" panose="04040404050702020202" pitchFamily="82" charset="0"/>
            </a:endParaRPr>
          </a:p>
          <a:p>
            <a:pPr algn="ctr"/>
            <a:r>
              <a:rPr lang="en-US" sz="4400" b="1" i="1" dirty="0" smtClean="0">
                <a:solidFill>
                  <a:srgbClr val="9900CC"/>
                </a:solidFill>
                <a:latin typeface="Curlz MT" panose="04040404050702020202" pitchFamily="82" charset="0"/>
              </a:rPr>
              <a:t>Tallahassee FL</a:t>
            </a:r>
            <a:endParaRPr lang="en-US" sz="4400" b="1" i="1" dirty="0">
              <a:solidFill>
                <a:srgbClr val="9900CC"/>
              </a:solidFill>
              <a:latin typeface="Curlz MT" panose="04040404050702020202" pitchFamily="8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3237" y="5486398"/>
            <a:ext cx="4846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Thank you</a:t>
            </a:r>
          </a:p>
          <a:p>
            <a:pPr algn="ctr"/>
            <a:r>
              <a:rPr lang="en-US" dirty="0" smtClean="0"/>
              <a:t>Just fun facts.com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9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978">
        <p14:vortex dir="r"/>
      </p:transition>
    </mc:Choice>
    <mc:Fallback xmlns="">
      <p:transition spd="slow" advTm="7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352A1D95FB884F97329000237CB6EB" ma:contentTypeVersion="0" ma:contentTypeDescription="Create a new document." ma:contentTypeScope="" ma:versionID="ef5f8b5eccce6a23f3cef36716ae0fa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c7933765bbb69eed16a6948bc5b309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4E3E1E-925F-4AB3-8ED6-036F0B4E6308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22F0EB0-545D-42FF-A20A-5B85DB12BE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BBA0DA-5129-4E65-9BE9-9BA791327E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382</TotalTime>
  <Words>133</Words>
  <Application>Microsoft Office PowerPoint</Application>
  <PresentationFormat>Widescreen</PresentationFormat>
  <Paragraphs>26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Curlz MT</vt:lpstr>
      <vt:lpstr>Mongolian Baiti</vt:lpstr>
      <vt:lpstr>Tw Cen MT</vt:lpstr>
      <vt:lpstr>Tw Cen MT Condensed</vt:lpstr>
      <vt:lpstr>Wingdings</vt:lpstr>
      <vt:lpstr>Wingdings 3</vt:lpstr>
      <vt:lpstr>Integral</vt:lpstr>
      <vt:lpstr>Pont Du gard</vt:lpstr>
      <vt:lpstr>facts</vt:lpstr>
      <vt:lpstr>Length  and height </vt:lpstr>
      <vt:lpstr>Pont du gard</vt:lpstr>
      <vt:lpstr>Comparison</vt:lpstr>
      <vt:lpstr>PowerPoint Presentation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Pont Du gard</dc:title>
  <dc:creator>Clark, Alexandria</dc:creator>
  <cp:lastModifiedBy>Clark, Alexandria</cp:lastModifiedBy>
  <cp:revision>54</cp:revision>
  <dcterms:created xsi:type="dcterms:W3CDTF">2019-10-07T15:22:19Z</dcterms:created>
  <dcterms:modified xsi:type="dcterms:W3CDTF">2019-10-30T15:55:16Z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0x01010050352A1D95FB884F97329000237CB6EB</vt:lpwstr>
  </property>
</Properties>
</file>